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44"/>
  </p:notesMasterIdLst>
  <p:sldIdLst>
    <p:sldId id="256" r:id="rId2"/>
    <p:sldId id="299" r:id="rId3"/>
    <p:sldId id="300" r:id="rId4"/>
    <p:sldId id="301" r:id="rId5"/>
    <p:sldId id="258" r:id="rId6"/>
    <p:sldId id="257" r:id="rId7"/>
    <p:sldId id="261" r:id="rId8"/>
    <p:sldId id="262" r:id="rId9"/>
    <p:sldId id="265" r:id="rId10"/>
    <p:sldId id="302" r:id="rId11"/>
    <p:sldId id="298" r:id="rId12"/>
    <p:sldId id="266" r:id="rId13"/>
    <p:sldId id="308" r:id="rId14"/>
    <p:sldId id="303" r:id="rId15"/>
    <p:sldId id="306" r:id="rId16"/>
    <p:sldId id="304" r:id="rId17"/>
    <p:sldId id="279" r:id="rId18"/>
    <p:sldId id="281" r:id="rId19"/>
    <p:sldId id="282" r:id="rId20"/>
    <p:sldId id="283" r:id="rId21"/>
    <p:sldId id="284" r:id="rId22"/>
    <p:sldId id="259" r:id="rId23"/>
    <p:sldId id="285" r:id="rId24"/>
    <p:sldId id="263" r:id="rId25"/>
    <p:sldId id="286" r:id="rId26"/>
    <p:sldId id="290" r:id="rId27"/>
    <p:sldId id="311" r:id="rId28"/>
    <p:sldId id="312" r:id="rId29"/>
    <p:sldId id="268" r:id="rId30"/>
    <p:sldId id="269" r:id="rId31"/>
    <p:sldId id="271" r:id="rId32"/>
    <p:sldId id="309" r:id="rId33"/>
    <p:sldId id="310" r:id="rId34"/>
    <p:sldId id="272" r:id="rId35"/>
    <p:sldId id="291" r:id="rId36"/>
    <p:sldId id="273" r:id="rId37"/>
    <p:sldId id="274" r:id="rId38"/>
    <p:sldId id="287" r:id="rId39"/>
    <p:sldId id="305" r:id="rId40"/>
    <p:sldId id="288" r:id="rId41"/>
    <p:sldId id="289" r:id="rId42"/>
    <p:sldId id="30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1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300" y="7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8EB5B-13C6-459C-8E2F-D533FF25B5E5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94BEC-49F1-44A3-9743-8D0CA098F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5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94BEC-49F1-44A3-9743-8D0CA098F7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5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2BD4B46-4262-4138-B397-D67116545BA9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0792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35DB7-5C22-402A-A65E-99096FB80A97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18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5E94-714B-4FB7-8387-83F131FEB5E5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218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8FAFE-613D-4427-AC30-BF88412DE696}" type="datetime1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3087B-674C-4CE6-B79B-9AD11D5E33DD}" type="datetime1">
              <a:rPr lang="en-US" smtClean="0"/>
              <a:t>12/27/2021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88EC1-881C-4158-B78F-163E091E4E56}" type="datetime1">
              <a:rPr lang="en-US" smtClean="0"/>
              <a:t>12/27/2021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2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9889F-6DE2-43B8-ABA5-BEE7A4E914FD}" type="datetime1">
              <a:rPr lang="en-US" smtClean="0"/>
              <a:t>12/27/2021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8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ED908-EC28-41C8-B53A-3CF9193893C4}" type="datetime1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16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3EB52-2AA6-411A-95D5-8A32E884DFE5}" type="datetime1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5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40977-2B59-427E-981E-DE89942761A5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4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1DBA1-1DF8-4349-BD6A-736448AC00C0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1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DA132E3-C88E-4048-91A8-93A2F9AD5AD2}" type="datetime1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2A3DD83-F222-4840-9F6E-85C21AF60C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11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4785" y="1709057"/>
            <a:ext cx="10505585" cy="275408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Counterfeit Dental Material &amp; Devices And Its Effects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Dr.yazeed Alshowaier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0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57" y="403225"/>
            <a:ext cx="9692640" cy="1325562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What’s In Your Mouth Matters </a:t>
            </a:r>
            <a: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u="sng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066" y="1199464"/>
            <a:ext cx="3380015" cy="2253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09598" y="1781603"/>
            <a:ext cx="7500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Dental restorations can affect your overall </a:t>
            </a:r>
            <a:r>
              <a:rPr lang="en-US" dirty="0" smtClean="0"/>
              <a:t>health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856" y="4165151"/>
            <a:ext cx="2203210" cy="22166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8265" y="2533567"/>
            <a:ext cx="6096000" cy="53091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Do you have any of these?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8894" y="3233440"/>
            <a:ext cx="4502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Restoration </a:t>
            </a:r>
          </a:p>
          <a:p>
            <a:r>
              <a:rPr lang="en-US" dirty="0" smtClean="0"/>
              <a:t>Dentures </a:t>
            </a:r>
            <a:endParaRPr lang="en-US" dirty="0"/>
          </a:p>
          <a:p>
            <a:r>
              <a:rPr lang="en-US" dirty="0"/>
              <a:t>Crowns </a:t>
            </a:r>
          </a:p>
          <a:p>
            <a:r>
              <a:rPr lang="en-US" dirty="0"/>
              <a:t>Bridges </a:t>
            </a:r>
          </a:p>
          <a:p>
            <a:r>
              <a:rPr lang="en-US" dirty="0"/>
              <a:t>Veneers </a:t>
            </a:r>
          </a:p>
          <a:p>
            <a:r>
              <a:rPr lang="en-US" dirty="0"/>
              <a:t>Implants </a:t>
            </a:r>
          </a:p>
          <a:p>
            <a:r>
              <a:rPr lang="en-US" dirty="0"/>
              <a:t>Orthodontic Appliances </a:t>
            </a:r>
          </a:p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2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43" y="612462"/>
            <a:ext cx="8595360" cy="4351337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Who makes them? </a:t>
            </a:r>
          </a:p>
          <a:p>
            <a:r>
              <a:rPr lang="en-US" dirty="0" smtClean="0"/>
              <a:t>Dentist and  dental laboratory technician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Where are they made? </a:t>
            </a:r>
          </a:p>
          <a:p>
            <a:r>
              <a:rPr lang="en-US" dirty="0" smtClean="0"/>
              <a:t>In dental Clinic and in dental laboratory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03312" y="4282236"/>
            <a:ext cx="10108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US" sz="3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The Deal </a:t>
            </a:r>
            <a:r>
              <a:rPr lang="en-US" sz="32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in Dentistry : 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024" y="612462"/>
            <a:ext cx="5601380" cy="29882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5841" y="496379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1600" b="1" u="sng" dirty="0">
              <a:solidFill>
                <a:schemeClr val="bg2">
                  <a:lumMod val="50000"/>
                </a:schemeClr>
              </a:solidFill>
              <a:latin typeface="Calisto MT" panose="02040603050505030304" pitchFamily="18" charset="0"/>
            </a:endParaRPr>
          </a:p>
          <a:p>
            <a:r>
              <a:rPr lang="en-US" sz="4400" b="1" u="sng" dirty="0">
                <a:solidFill>
                  <a:schemeClr val="bg2">
                    <a:lumMod val="10000"/>
                  </a:schemeClr>
                </a:solidFill>
                <a:latin typeface="Calisto MT" panose="02040603050505030304" pitchFamily="18" charset="0"/>
              </a:rPr>
              <a:t>Standards DO Exist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878" y="4636179"/>
            <a:ext cx="2271429" cy="143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7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751" y="151878"/>
            <a:ext cx="6000750" cy="3381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67" y="4007870"/>
            <a:ext cx="4241347" cy="2389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443" y="4007870"/>
            <a:ext cx="4241346" cy="2389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3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/>
              <a:t>Dental gray market</a:t>
            </a:r>
            <a:r>
              <a:rPr lang="en-US" dirty="0">
                <a:solidFill>
                  <a:srgbClr val="C00000"/>
                </a:solidFill>
              </a:rPr>
              <a:t/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Gray </a:t>
            </a:r>
            <a:r>
              <a:rPr lang="en-US" dirty="0">
                <a:solidFill>
                  <a:srgbClr val="C00000"/>
                </a:solidFill>
              </a:rPr>
              <a:t>m</a:t>
            </a:r>
            <a:r>
              <a:rPr lang="en-US" dirty="0" smtClean="0">
                <a:solidFill>
                  <a:srgbClr val="C00000"/>
                </a:solidFill>
              </a:rPr>
              <a:t>arket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term “gray market” Is a generic term that primarily refers to products that are traded or sold outside of the manufactures authorized distribution channels.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Also </a:t>
            </a:r>
            <a:r>
              <a:rPr lang="en-US" dirty="0"/>
              <a:t>know as parallel market , is an unauthorized and non-secure distribution channel through which products and materials are sold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Unlike black markets , which are used to distribute stolen, defective or counterfeit products and are by definition illegal, gray markets exist under a much less – defined jurisdiction 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7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Shades of gray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OFF-WHITE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 smtClean="0"/>
          </a:p>
          <a:p>
            <a:pPr marL="0" indent="0">
              <a:buNone/>
            </a:pPr>
            <a:endParaRPr lang="en-US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561" y="2438401"/>
            <a:ext cx="7791450" cy="1924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561" y="4362451"/>
            <a:ext cx="7791450" cy="16859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189" y="316365"/>
            <a:ext cx="7610475" cy="2609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189" y="2926215"/>
            <a:ext cx="7610475" cy="206692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3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852487"/>
            <a:ext cx="8267700" cy="515302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11" y="2052918"/>
            <a:ext cx="8946541" cy="4195481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15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80" y="931817"/>
            <a:ext cx="9692640" cy="132556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World Health 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9843" y="2764971"/>
            <a:ext cx="8595360" cy="4351337"/>
          </a:xfrm>
        </p:spPr>
        <p:txBody>
          <a:bodyPr/>
          <a:lstStyle/>
          <a:p>
            <a:r>
              <a:rPr lang="en-US" dirty="0"/>
              <a:t>the World Health Organization (WHO) estimate that approximately </a:t>
            </a:r>
            <a:r>
              <a:rPr lang="en-US" dirty="0">
                <a:solidFill>
                  <a:srgbClr val="0070C0"/>
                </a:solidFill>
              </a:rPr>
              <a:t>6% to 8%</a:t>
            </a:r>
            <a:r>
              <a:rPr lang="en-US" dirty="0"/>
              <a:t> of the total global medical devices market comprises counterfeit goods</a:t>
            </a:r>
            <a:r>
              <a:rPr lang="en-US" dirty="0" smtClean="0"/>
              <a:t>.</a:t>
            </a:r>
          </a:p>
          <a:p>
            <a:r>
              <a:rPr lang="en-US" dirty="0"/>
              <a:t>This percentage does not consider unaudited and unaccounted markets where the problem might be more serious. 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6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599" y="685799"/>
            <a:ext cx="954677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“Dentist have a responsibility to inquire about the truth , accuracy and performance of products to help ensure they are providing </a:t>
            </a:r>
            <a:r>
              <a:rPr lang="en-US" sz="4400" b="1" dirty="0" smtClean="0">
                <a:solidFill>
                  <a:srgbClr val="FF0000"/>
                </a:solidFill>
              </a:rPr>
              <a:t>safe and effective </a:t>
            </a:r>
            <a:r>
              <a:rPr lang="en-US" sz="4400" b="1" dirty="0" smtClean="0"/>
              <a:t>care for their patient .’’</a:t>
            </a:r>
          </a:p>
          <a:p>
            <a:endParaRPr lang="en-US" sz="2000" b="1" dirty="0"/>
          </a:p>
          <a:p>
            <a:r>
              <a:rPr lang="en-US" sz="2000" b="1" dirty="0" smtClean="0">
                <a:solidFill>
                  <a:srgbClr val="00B0F0"/>
                </a:solidFill>
              </a:rPr>
              <a:t>-The American Dental Association 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6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MHRA investigate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Medicines and Healthcare products Regulatory Agency </a:t>
            </a:r>
            <a:r>
              <a:rPr lang="en-US" dirty="0">
                <a:solidFill>
                  <a:srgbClr val="FF0000"/>
                </a:solidFill>
              </a:rPr>
              <a:t>(MHRA) </a:t>
            </a:r>
            <a:r>
              <a:rPr lang="en-US" dirty="0"/>
              <a:t>- the UK's regulator for medical devices and medicines </a:t>
            </a:r>
            <a:r>
              <a:rPr lang="en-US" dirty="0" smtClean="0"/>
              <a:t>–</a:t>
            </a:r>
          </a:p>
          <a:p>
            <a:r>
              <a:rPr lang="en-US" dirty="0" smtClean="0"/>
              <a:t> </a:t>
            </a:r>
            <a:r>
              <a:rPr lang="en-US" dirty="0"/>
              <a:t>has six ongoing investigations involving the purchase of counterfeit and unapproved dental equipment such as high-speed </a:t>
            </a:r>
            <a:r>
              <a:rPr lang="en-US" dirty="0" smtClean="0"/>
              <a:t>hand-pieces </a:t>
            </a:r>
            <a:r>
              <a:rPr lang="en-US" dirty="0"/>
              <a:t>drills from auction websites by UK dentists. </a:t>
            </a:r>
          </a:p>
          <a:p>
            <a:r>
              <a:rPr lang="en-US" dirty="0"/>
              <a:t>The seized items include 24 dental X-ray machines that emit high levels of radiation, 384 hand-piece drills that could malfunction and disintegrate inside patients' mouths and 3,242 poor quality root canal files that could break. </a:t>
            </a:r>
          </a:p>
          <a:p>
            <a:r>
              <a:rPr lang="en-US" dirty="0" smtClean="0"/>
              <a:t>poor </a:t>
            </a:r>
            <a:r>
              <a:rPr lang="en-US" dirty="0"/>
              <a:t>quality dental equipment imported into the UK from China and Pakistan and sold on </a:t>
            </a:r>
            <a:r>
              <a:rPr lang="en-US" dirty="0" smtClean="0"/>
              <a:t>auction.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457" y="220316"/>
            <a:ext cx="2985286" cy="1863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2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079" y="469970"/>
            <a:ext cx="4411557" cy="59942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2470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691322"/>
            <a:ext cx="8595360" cy="4351337"/>
          </a:xfrm>
        </p:spPr>
        <p:txBody>
          <a:bodyPr>
            <a:normAutofit/>
          </a:bodyPr>
          <a:lstStyle/>
          <a:p>
            <a:r>
              <a:rPr lang="en-US" sz="2000" dirty="0"/>
              <a:t>One high profile case in 2012 was that of Barrington Armstrong-Thorpe, an Essex-based man who sold </a:t>
            </a:r>
            <a:r>
              <a:rPr lang="en-US" sz="2000" dirty="0">
                <a:solidFill>
                  <a:srgbClr val="FF0000"/>
                </a:solidFill>
              </a:rPr>
              <a:t>‘dangerous’ </a:t>
            </a:r>
            <a:r>
              <a:rPr lang="en-US" sz="2000" dirty="0">
                <a:solidFill>
                  <a:srgbClr val="00B0F0"/>
                </a:solidFill>
              </a:rPr>
              <a:t>home teeth whitening kits over the internet</a:t>
            </a:r>
            <a:r>
              <a:rPr lang="en-US" sz="2000" dirty="0"/>
              <a:t>.  He sold kits online using the name </a:t>
            </a:r>
            <a:r>
              <a:rPr lang="en-US" sz="2000" i="1" dirty="0">
                <a:solidFill>
                  <a:srgbClr val="C00000"/>
                </a:solidFill>
              </a:rPr>
              <a:t>Smile Brighter Marketing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0000"/>
                </a:solidFill>
              </a:rPr>
              <a:t>claiming they were FDA/EU approved. </a:t>
            </a:r>
            <a:r>
              <a:rPr lang="en-US" sz="2000" dirty="0"/>
              <a:t>When sent to the lab, the gel in its Smile Bright kits was found to contain </a:t>
            </a:r>
            <a:r>
              <a:rPr lang="en-US" sz="2000" dirty="0">
                <a:solidFill>
                  <a:srgbClr val="C00000"/>
                </a:solidFill>
              </a:rPr>
              <a:t>10.3 </a:t>
            </a:r>
            <a:r>
              <a:rPr lang="en-US" sz="2000" dirty="0" smtClean="0">
                <a:solidFill>
                  <a:srgbClr val="C00000"/>
                </a:solidFill>
              </a:rPr>
              <a:t>percent </a:t>
            </a:r>
            <a:r>
              <a:rPr lang="en-US" sz="2000" dirty="0"/>
              <a:t>hydrogen peroxide. Only </a:t>
            </a:r>
            <a:r>
              <a:rPr lang="en-US" sz="2000" dirty="0">
                <a:solidFill>
                  <a:srgbClr val="C00000"/>
                </a:solidFill>
              </a:rPr>
              <a:t>0.1 per </a:t>
            </a:r>
            <a:r>
              <a:rPr lang="en-US" sz="2000" dirty="0"/>
              <a:t>cent is allowed in DIY kits and dentists use a </a:t>
            </a:r>
            <a:r>
              <a:rPr lang="en-US" sz="2000" dirty="0">
                <a:solidFill>
                  <a:srgbClr val="C00000"/>
                </a:solidFill>
              </a:rPr>
              <a:t>maximum of six per cent</a:t>
            </a:r>
            <a:r>
              <a:rPr lang="en-US" sz="2000" dirty="0"/>
              <a:t>. This level is deemed dangerous as it can strip enamel from teeth, cause receding gums, make teeth darker, and make teeth very sensitive.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343" y="5573486"/>
            <a:ext cx="423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DIY: </a:t>
            </a:r>
            <a:r>
              <a:rPr lang="en-US" dirty="0"/>
              <a:t>Do It Yourself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C00000"/>
                </a:solidFill>
              </a:rPr>
              <a:t>My job as clinician is to ensure that patient are treated with safe effective devices and materials that meet the standard .</a:t>
            </a:r>
          </a:p>
          <a:p>
            <a:r>
              <a:rPr lang="en-US" dirty="0" smtClean="0"/>
              <a:t>Dr.yazeed Alshowaier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3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This case was reported in UK </a:t>
            </a:r>
            <a:br>
              <a:rPr lang="en-US" sz="2400" dirty="0" smtClean="0"/>
            </a:br>
            <a:r>
              <a:rPr lang="en-US" sz="2400" dirty="0" smtClean="0"/>
              <a:t>The patient was </a:t>
            </a:r>
            <a:r>
              <a:rPr lang="en-US" sz="2400" dirty="0"/>
              <a:t>injured by poorly maintained dental equipment, not imported tools, but it is a </a:t>
            </a:r>
            <a:r>
              <a:rPr lang="en-US" sz="2400" dirty="0">
                <a:solidFill>
                  <a:srgbClr val="FF0000"/>
                </a:solidFill>
              </a:rPr>
              <a:t>reminder of the importance of safety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657" y="2057400"/>
            <a:ext cx="9503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24-year-old, who wanted to be a model, was left with a scar after a drill broke in her mouth.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7" y="2950057"/>
            <a:ext cx="5227271" cy="33419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53015" y="3298372"/>
            <a:ext cx="2656114" cy="5497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32903" y="3160877"/>
            <a:ext cx="41439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She said</a:t>
            </a:r>
            <a:r>
              <a:rPr lang="en-US" dirty="0"/>
              <a:t>: "My face feels funny in winter and summer, hot and cold food</a:t>
            </a:r>
            <a:r>
              <a:rPr lang="en-US" dirty="0" smtClean="0"/>
              <a:t>, </a:t>
            </a:r>
            <a:r>
              <a:rPr lang="en-US" dirty="0"/>
              <a:t>it tingles. </a:t>
            </a:r>
          </a:p>
          <a:p>
            <a:r>
              <a:rPr lang="en-US" dirty="0"/>
              <a:t>"I constantly worry about it - I feel it pulling and tugging even when I'm talking."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8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2221" y="190152"/>
            <a:ext cx="5472677" cy="32875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3" y="132266"/>
            <a:ext cx="6280708" cy="33582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13" y="3503381"/>
            <a:ext cx="6280708" cy="34326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2221" y="3477750"/>
            <a:ext cx="5472677" cy="3380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1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-70144"/>
            <a:ext cx="5676685" cy="31059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219" y="3429000"/>
            <a:ext cx="5676685" cy="310594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Cases in Saudi market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900" y="1691322"/>
            <a:ext cx="3936540" cy="262436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01" y="1691322"/>
            <a:ext cx="2905924" cy="44422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831" y="1691322"/>
            <a:ext cx="2949606" cy="44422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900" y="4615012"/>
            <a:ext cx="4141378" cy="172658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0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632" y="1476375"/>
            <a:ext cx="3600450" cy="4819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235" y="742950"/>
            <a:ext cx="4876800" cy="555307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017" y="4779317"/>
            <a:ext cx="1355269" cy="198865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8" y="354707"/>
            <a:ext cx="8948057" cy="5980779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915885" y="4779317"/>
            <a:ext cx="7717971" cy="1556169"/>
          </a:xfrm>
          <a:prstGeom prst="rightArrow">
            <a:avLst>
              <a:gd name="adj1" fmla="val 28767"/>
              <a:gd name="adj2" fmla="val 50000"/>
            </a:avLst>
          </a:prstGeom>
          <a:noFill/>
          <a:ln w="47625" cmpd="sng">
            <a:solidFill>
              <a:srgbClr val="FF0000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02428" y="5404310"/>
            <a:ext cx="476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استخدام سفرة بيت الشواية لعرض المنتجات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9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Patient safety is at risk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79" y="1218370"/>
            <a:ext cx="5889172" cy="553077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0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4138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12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Low biocompatibility </a:t>
            </a:r>
          </a:p>
          <a:p>
            <a:r>
              <a:rPr lang="en-US" dirty="0" smtClean="0"/>
              <a:t>Allergic reaction </a:t>
            </a:r>
          </a:p>
          <a:p>
            <a:r>
              <a:rPr lang="en-US" dirty="0" smtClean="0"/>
              <a:t>Tissue wasting </a:t>
            </a:r>
          </a:p>
          <a:p>
            <a:r>
              <a:rPr lang="en-US" dirty="0" smtClean="0"/>
              <a:t>Severe pain </a:t>
            </a:r>
          </a:p>
          <a:p>
            <a:r>
              <a:rPr lang="en-US" dirty="0" smtClean="0"/>
              <a:t>Gum loss</a:t>
            </a:r>
          </a:p>
          <a:p>
            <a:r>
              <a:rPr lang="en-US" dirty="0" smtClean="0"/>
              <a:t>Infection </a:t>
            </a:r>
          </a:p>
          <a:p>
            <a:r>
              <a:rPr lang="en-US" dirty="0" smtClean="0"/>
              <a:t>Inability to eat </a:t>
            </a:r>
          </a:p>
          <a:p>
            <a:r>
              <a:rPr lang="en-US" dirty="0" smtClean="0"/>
              <a:t>Loss of work</a:t>
            </a:r>
          </a:p>
          <a:p>
            <a:r>
              <a:rPr lang="en-US" dirty="0" smtClean="0"/>
              <a:t>Waste of time and money 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9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The Bottom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23" y="1691322"/>
            <a:ext cx="10853057" cy="5088641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8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August 2013, manufacturer </a:t>
            </a:r>
            <a:r>
              <a:rPr lang="en-US" sz="2800" dirty="0">
                <a:solidFill>
                  <a:srgbClr val="FF0000"/>
                </a:solidFill>
              </a:rPr>
              <a:t>W&amp;H</a:t>
            </a:r>
            <a:r>
              <a:rPr lang="en-US" sz="2800" dirty="0"/>
              <a:t> reported that fake </a:t>
            </a:r>
            <a:r>
              <a:rPr lang="en-US" sz="2800" dirty="0" err="1"/>
              <a:t>Alegra</a:t>
            </a:r>
            <a:r>
              <a:rPr lang="en-US" sz="2800" dirty="0"/>
              <a:t> TE-95 RM turbines were being sold in their name in some countries, particularly in the Middle East and North Africa. The fake </a:t>
            </a:r>
            <a:r>
              <a:rPr lang="en-US" sz="2800" dirty="0" smtClean="0"/>
              <a:t>hand pieces </a:t>
            </a:r>
            <a:r>
              <a:rPr lang="en-US" sz="2800" dirty="0"/>
              <a:t>looked similar to the original ones from W&amp;H and had similar packaging and instructions for use, showing just how sophisticated these products can be. However one thing caught them out; they all had the same serial number: 101483.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3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45" y="144182"/>
            <a:ext cx="10040472" cy="664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2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247120" cy="6775752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8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Counterfeit </a:t>
            </a:r>
            <a:r>
              <a:rPr lang="en-US" sz="2400" dirty="0" smtClean="0"/>
              <a:t>composite </a:t>
            </a:r>
            <a:r>
              <a:rPr lang="en-US" sz="2400" dirty="0"/>
              <a:t>restoration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15" y="365760"/>
            <a:ext cx="4289654" cy="2144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3" y="708761"/>
            <a:ext cx="6477000" cy="3295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04411"/>
            <a:ext cx="6619875" cy="504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345" y="4123398"/>
            <a:ext cx="4238624" cy="2178653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1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2" y="367171"/>
            <a:ext cx="6465434" cy="4305182"/>
          </a:xfrm>
        </p:spPr>
      </p:pic>
      <p:sp>
        <p:nvSpPr>
          <p:cNvPr id="5" name="Rectangle 4"/>
          <p:cNvSpPr/>
          <p:nvPr/>
        </p:nvSpPr>
        <p:spPr>
          <a:xfrm>
            <a:off x="511627" y="4904992"/>
            <a:ext cx="92746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If a dental materials counterfeiter could fool experts who run dental supply companies, they can certainly fool dental practitioners.”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5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777" y="87085"/>
            <a:ext cx="7274104" cy="65640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811" y="3369127"/>
            <a:ext cx="4550229" cy="19832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95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365760"/>
            <a:ext cx="10424160" cy="1143000"/>
          </a:xfrm>
        </p:spPr>
        <p:txBody>
          <a:bodyPr>
            <a:normAutofit/>
          </a:bodyPr>
          <a:lstStyle/>
          <a:p>
            <a:r>
              <a:rPr lang="en-US" sz="2400" dirty="0"/>
              <a:t>Dental file marketed in KSA at </a:t>
            </a:r>
            <a:r>
              <a:rPr lang="en-US" sz="2400" dirty="0" err="1"/>
              <a:t>NewmatFrench</a:t>
            </a:r>
            <a:r>
              <a:rPr lang="en-US" sz="2400" dirty="0"/>
              <a:t> company, reported by a patient because it broke. Investigation lead to discovering that it is a counterfeit product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099" y="2051367"/>
            <a:ext cx="4991100" cy="345757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560" y="1232217"/>
            <a:ext cx="51435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289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64592"/>
            <a:ext cx="4343400" cy="819023"/>
          </a:xfrm>
        </p:spPr>
        <p:txBody>
          <a:bodyPr>
            <a:noAutofit/>
          </a:bodyPr>
          <a:lstStyle/>
          <a:p>
            <a:r>
              <a:rPr lang="en-US" sz="1800" dirty="0"/>
              <a:t>Root canal files Counterfeited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57" y="1129855"/>
            <a:ext cx="6124575" cy="21836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3657" y="3221581"/>
            <a:ext cx="10277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Dental Glue by PRIME &amp; BOND NT An Alert was sent by the manufacturer to warn against counterfeited product being marketed globally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153" y="3867912"/>
            <a:ext cx="6556268" cy="289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74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6" y="332694"/>
            <a:ext cx="4334588" cy="53794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64" y="208382"/>
            <a:ext cx="3404814" cy="25520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50" y="3343208"/>
            <a:ext cx="3383043" cy="2317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568" y="1125919"/>
            <a:ext cx="2448147" cy="4162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5057" y="5904819"/>
            <a:ext cx="11092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lead to problems such as lower bond strengths and increased potential for </a:t>
            </a:r>
            <a:r>
              <a:rPr lang="en-US" dirty="0" smtClean="0"/>
              <a:t>micro leakage, </a:t>
            </a:r>
            <a:r>
              <a:rPr lang="en-US" dirty="0"/>
              <a:t>color changes within the composite resin, surface staining, wear, and recurrent caries.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 November 2013, the Medicines and Healthcare Regulatory Agency </a:t>
            </a:r>
            <a:r>
              <a:rPr lang="en-US" sz="2800" dirty="0">
                <a:solidFill>
                  <a:srgbClr val="FF0000"/>
                </a:solidFill>
              </a:rPr>
              <a:t>(MHRA) </a:t>
            </a:r>
            <a:r>
              <a:rPr lang="en-US" sz="2800" dirty="0"/>
              <a:t>reported that fake dental curing lights were being sold on eBay and that they had not been tested for safety or that they work. The MHRA said </a:t>
            </a:r>
            <a:r>
              <a:rPr lang="en-US" sz="2800" dirty="0">
                <a:solidFill>
                  <a:srgbClr val="C00000"/>
                </a:solidFill>
              </a:rPr>
              <a:t>people treated with them at dental practices could experience pain through tooth decay and may require additional treatment.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70C0"/>
                </a:solidFill>
              </a:rPr>
              <a:t/>
            </a:r>
            <a:br>
              <a:rPr lang="en-US" sz="2400" dirty="0" smtClean="0">
                <a:solidFill>
                  <a:srgbClr val="0070C0"/>
                </a:solidFill>
              </a:rPr>
            </a:br>
            <a:r>
              <a:rPr lang="en-US" sz="2400" dirty="0" smtClean="0">
                <a:solidFill>
                  <a:srgbClr val="0070C0"/>
                </a:solidFill>
              </a:rPr>
              <a:t>Comparison </a:t>
            </a:r>
            <a:r>
              <a:rPr lang="en-US" sz="2400" dirty="0">
                <a:solidFill>
                  <a:srgbClr val="0070C0"/>
                </a:solidFill>
              </a:rPr>
              <a:t>of cyclic fatigue resistance of </a:t>
            </a:r>
            <a:r>
              <a:rPr lang="en-US" sz="2400" dirty="0" smtClean="0">
                <a:solidFill>
                  <a:srgbClr val="0070C0"/>
                </a:solidFill>
              </a:rPr>
              <a:t>original and </a:t>
            </a:r>
            <a:r>
              <a:rPr lang="en-US" sz="2400" dirty="0">
                <a:solidFill>
                  <a:srgbClr val="0070C0"/>
                </a:solidFill>
              </a:rPr>
              <a:t>counterfeit rotary </a:t>
            </a:r>
            <a:r>
              <a:rPr lang="en-US" sz="2400" dirty="0" smtClean="0">
                <a:solidFill>
                  <a:srgbClr val="0070C0"/>
                </a:solidFill>
              </a:rPr>
              <a:t>instruments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100" dirty="0" smtClean="0"/>
              <a:t>by </a:t>
            </a:r>
            <a:r>
              <a:rPr lang="en-US" sz="1100" dirty="0" err="1"/>
              <a:t>Huseyin</a:t>
            </a:r>
            <a:r>
              <a:rPr lang="en-US" sz="1100" dirty="0"/>
              <a:t> Ertas1*, Ismail </a:t>
            </a:r>
            <a:r>
              <a:rPr lang="en-US" sz="1100" dirty="0" err="1"/>
              <a:t>Davut</a:t>
            </a:r>
            <a:r>
              <a:rPr lang="en-US" sz="1100" dirty="0"/>
              <a:t> Capar1, </a:t>
            </a:r>
            <a:r>
              <a:rPr lang="en-US" sz="1100" dirty="0" err="1"/>
              <a:t>Hakan</a:t>
            </a:r>
            <a:r>
              <a:rPr lang="en-US" sz="1100" dirty="0"/>
              <a:t> Arslan2 and Ender Akan3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Conclusions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The cyclic fatigue resistance of the counterfeit instruments was </a:t>
            </a:r>
            <a:r>
              <a:rPr lang="en-US" dirty="0" smtClean="0"/>
              <a:t>very low</a:t>
            </a:r>
            <a:r>
              <a:rPr lang="en-US" dirty="0"/>
              <a:t>. As a result, clinicians should be careful not to purchase counterfeit products.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93" y="2136277"/>
            <a:ext cx="5554844" cy="24901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237" y="2136277"/>
            <a:ext cx="5192077" cy="249015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is a case for </a:t>
            </a:r>
            <a:r>
              <a:rPr lang="en-US" dirty="0" smtClean="0"/>
              <a:t>Dr</a:t>
            </a:r>
            <a:r>
              <a:rPr lang="en-US" dirty="0"/>
              <a:t>. </a:t>
            </a:r>
            <a:r>
              <a:rPr lang="en-US" dirty="0" err="1"/>
              <a:t>Stephane</a:t>
            </a:r>
            <a:r>
              <a:rPr lang="en-US" dirty="0"/>
              <a:t> Simon patient with fractured </a:t>
            </a:r>
            <a:r>
              <a:rPr lang="en-US" dirty="0" smtClean="0"/>
              <a:t>instrument.</a:t>
            </a:r>
          </a:p>
          <a:p>
            <a:r>
              <a:rPr lang="en-US" dirty="0" smtClean="0"/>
              <a:t>The average treatment price for fracture instrument removal </a:t>
            </a:r>
          </a:p>
          <a:p>
            <a:pPr marL="0" indent="0">
              <a:buNone/>
            </a:pPr>
            <a:r>
              <a:rPr lang="en-US" dirty="0" smtClean="0"/>
              <a:t>1700-2000 and should be done by endodontic consultant .</a:t>
            </a:r>
            <a:endParaRPr lang="en-US" dirty="0"/>
          </a:p>
          <a:p>
            <a:r>
              <a:rPr lang="en-US" dirty="0" smtClean="0"/>
              <a:t>The average treatment </a:t>
            </a:r>
            <a:r>
              <a:rPr lang="en-US" dirty="0"/>
              <a:t>price for </a:t>
            </a:r>
            <a:r>
              <a:rPr lang="en-US" dirty="0" err="1" smtClean="0"/>
              <a:t>apicoectomy</a:t>
            </a:r>
            <a:r>
              <a:rPr lang="en-US" dirty="0" smtClean="0"/>
              <a:t>  is 1800-2000</a:t>
            </a:r>
          </a:p>
          <a:p>
            <a:r>
              <a:rPr lang="en-US" dirty="0" smtClean="0"/>
              <a:t>The average treatment price for dental implant is 6000-12000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2735" y="2433918"/>
            <a:ext cx="2326141" cy="339014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142" y="4789924"/>
            <a:ext cx="2209800" cy="167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427" y="4482593"/>
            <a:ext cx="2108088" cy="2027064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3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118" y="337610"/>
            <a:ext cx="9692640" cy="1325562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Fighting </a:t>
            </a:r>
            <a:r>
              <a:rPr lang="en-US" b="1" dirty="0" smtClean="0">
                <a:solidFill>
                  <a:srgbClr val="FF0000"/>
                </a:solidFill>
              </a:rPr>
              <a:t>back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392" y="1572768"/>
            <a:ext cx="8595360" cy="13258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dental industry is regulated by the </a:t>
            </a:r>
            <a:r>
              <a:rPr lang="en-US" dirty="0" smtClean="0"/>
              <a:t>SFDA </a:t>
            </a:r>
            <a:r>
              <a:rPr lang="en-US" dirty="0"/>
              <a:t>to ensure that the dental products used and placed in patients' mouths </a:t>
            </a:r>
            <a:r>
              <a:rPr lang="en-US" dirty="0" smtClean="0"/>
              <a:t>meet the standards</a:t>
            </a:r>
            <a:r>
              <a:rPr lang="en-US" dirty="0"/>
              <a:t> </a:t>
            </a:r>
            <a:r>
              <a:rPr lang="en-US" dirty="0" smtClean="0"/>
              <a:t>and safety 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86968" y="4233672"/>
            <a:ext cx="9784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/>
              <a:t> </a:t>
            </a:r>
            <a:r>
              <a:rPr lang="en-US" dirty="0"/>
              <a:t>"</a:t>
            </a:r>
            <a:r>
              <a:rPr lang="en-US" dirty="0">
                <a:solidFill>
                  <a:srgbClr val="FF0000"/>
                </a:solidFill>
              </a:rPr>
              <a:t>Medical Devices Law</a:t>
            </a:r>
            <a:r>
              <a:rPr lang="en-US" dirty="0"/>
              <a:t>" issued by the Royal Decree No. (M/54) dated 6/7/1442 H</a:t>
            </a:r>
          </a:p>
          <a:p>
            <a:pPr lvl="0"/>
            <a:r>
              <a:rPr lang="en-US" dirty="0"/>
              <a:t>"Implementing Regulation of Medical Devices Law" issued by Saudi Food and Drug Authority Board of Directors decree No. (3-29-1443) dated 19/2/1443H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12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Fighting back internationally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Cooperation </a:t>
            </a:r>
            <a:r>
              <a:rPr lang="en-US" dirty="0"/>
              <a:t>with MOH and the GCC countries for the recognition of Companies Where they found some phantom companies that do not exist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Cooperation with regulators (WHO,MHRA,FDA, Health Canada, PMDA,…..)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4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Fighting back nationally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Cooperation  with Saudi custom to control the border 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Cooperation with Saudi dental society's </a:t>
            </a:r>
          </a:p>
          <a:p>
            <a:r>
              <a:rPr lang="en-US" dirty="0" smtClean="0"/>
              <a:t> cooperation with ministry of health and government and privet health providers </a:t>
            </a:r>
          </a:p>
          <a:p>
            <a:r>
              <a:rPr lang="en-US" dirty="0" smtClean="0"/>
              <a:t>cooperation with importers and distributors </a:t>
            </a:r>
          </a:p>
          <a:p>
            <a:r>
              <a:rPr lang="en-US" dirty="0" smtClean="0"/>
              <a:t>  Rising the issue throw conference's ,lecture's  for all health providers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3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Reminder for regulators and dentist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</a:t>
            </a:r>
            <a:r>
              <a:rPr lang="en-US" sz="2800" dirty="0"/>
              <a:t>are not buying an electronic gadget for your own use on the grey market and taking your </a:t>
            </a:r>
            <a:r>
              <a:rPr lang="en-US" sz="2800" dirty="0" smtClean="0"/>
              <a:t>chances, You </a:t>
            </a:r>
            <a:r>
              <a:rPr lang="en-US" sz="2800" dirty="0"/>
              <a:t>are </a:t>
            </a:r>
            <a:r>
              <a:rPr lang="en-US" sz="2800" dirty="0" smtClean="0"/>
              <a:t>releasing or using a </a:t>
            </a:r>
            <a:r>
              <a:rPr lang="en-US" sz="2800" dirty="0"/>
              <a:t>product that is going inside a patient’s mouth </a:t>
            </a:r>
            <a:r>
              <a:rPr lang="en-US" sz="2800" dirty="0">
                <a:solidFill>
                  <a:srgbClr val="FF0000"/>
                </a:solidFill>
              </a:rPr>
              <a:t>and you only have to be wrong once for this to have serious consequences. 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3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472" y="2472465"/>
            <a:ext cx="9692640" cy="1325562"/>
          </a:xfrm>
        </p:spPr>
        <p:txBody>
          <a:bodyPr/>
          <a:lstStyle/>
          <a:p>
            <a:r>
              <a:rPr lang="en-US" b="1" dirty="0" smtClean="0"/>
              <a:t>Thank You 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Dr.Yazeed alshowaier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C2A3DD83-F222-4840-9F6E-85C21AF60CF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150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5864</TotalTime>
  <Words>1128</Words>
  <Application>Microsoft Office PowerPoint</Application>
  <PresentationFormat>Widescreen</PresentationFormat>
  <Paragraphs>208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Calisto MT</vt:lpstr>
      <vt:lpstr>Century Gothic</vt:lpstr>
      <vt:lpstr>Century Schoolbook</vt:lpstr>
      <vt:lpstr>Tahoma</vt:lpstr>
      <vt:lpstr>Wingdings 2</vt:lpstr>
      <vt:lpstr>View</vt:lpstr>
      <vt:lpstr>Counterfeit Dental Material &amp; Devices And Its Effects </vt:lpstr>
      <vt:lpstr>What’s In Your Mouth Matters  </vt:lpstr>
      <vt:lpstr>PowerPoint Presentation</vt:lpstr>
      <vt:lpstr>PowerPoint Presentation</vt:lpstr>
      <vt:lpstr> Dental gray market Gray market </vt:lpstr>
      <vt:lpstr>Shades of gray </vt:lpstr>
      <vt:lpstr>PowerPoint Presentation</vt:lpstr>
      <vt:lpstr>PowerPoint Presentation</vt:lpstr>
      <vt:lpstr>Black </vt:lpstr>
      <vt:lpstr>the World Health Organization</vt:lpstr>
      <vt:lpstr>PowerPoint Presentation</vt:lpstr>
      <vt:lpstr>MHRA investigate </vt:lpstr>
      <vt:lpstr>PowerPoint Presentation</vt:lpstr>
      <vt:lpstr>PowerPoint Presentation</vt:lpstr>
      <vt:lpstr>PowerPoint Presentation</vt:lpstr>
      <vt:lpstr>This case was reported in UK  The patient was injured by poorly maintained dental equipment, not imported tools, but it is a reminder of the importance of safety standards</vt:lpstr>
      <vt:lpstr>PowerPoint Presentation</vt:lpstr>
      <vt:lpstr>PowerPoint Presentation</vt:lpstr>
      <vt:lpstr>Cases in Saudi market </vt:lpstr>
      <vt:lpstr>PowerPoint Presentation</vt:lpstr>
      <vt:lpstr>PowerPoint Presentation</vt:lpstr>
      <vt:lpstr>Patient safety is at risk  </vt:lpstr>
      <vt:lpstr>PowerPoint Presentation</vt:lpstr>
      <vt:lpstr>PowerPoint Presentation</vt:lpstr>
      <vt:lpstr> The Bottom Line</vt:lpstr>
      <vt:lpstr>PowerPoint Presentation</vt:lpstr>
      <vt:lpstr>PowerPoint Presentation</vt:lpstr>
      <vt:lpstr>PowerPoint Presentation</vt:lpstr>
      <vt:lpstr>Counterfeit composite restoration</vt:lpstr>
      <vt:lpstr>PowerPoint Presentation</vt:lpstr>
      <vt:lpstr>PowerPoint Presentation</vt:lpstr>
      <vt:lpstr>Dental file marketed in KSA at NewmatFrench company, reported by a patient because it broke. Investigation lead to discovering that it is a counterfeit product</vt:lpstr>
      <vt:lpstr>Root canal files Counterfeited</vt:lpstr>
      <vt:lpstr>PowerPoint Presentation</vt:lpstr>
      <vt:lpstr>PowerPoint Presentation</vt:lpstr>
      <vt:lpstr> Comparison of cyclic fatigue resistance of original and counterfeit rotary instruments by Huseyin Ertas1*, Ismail Davut Capar1, Hakan Arslan2 and Ender Akan3</vt:lpstr>
      <vt:lpstr>PowerPoint Presentation</vt:lpstr>
      <vt:lpstr>Fighting back</vt:lpstr>
      <vt:lpstr>Fighting back internationally </vt:lpstr>
      <vt:lpstr>Fighting back nationally </vt:lpstr>
      <vt:lpstr>Reminder for regulators and dentist  </vt:lpstr>
      <vt:lpstr>Thank You </vt:lpstr>
    </vt:vector>
  </TitlesOfParts>
  <Company>Saudi Food &amp; Drug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Dental gray market </dc:title>
  <dc:creator>Yazeed I. Al-Showaier</dc:creator>
  <cp:lastModifiedBy>Yazeed I. Al-Showaier</cp:lastModifiedBy>
  <cp:revision>116</cp:revision>
  <dcterms:created xsi:type="dcterms:W3CDTF">2016-01-17T05:32:00Z</dcterms:created>
  <dcterms:modified xsi:type="dcterms:W3CDTF">2021-12-27T07:09:04Z</dcterms:modified>
</cp:coreProperties>
</file>